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42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303" r:id="rId9"/>
    <p:sldId id="526" r:id="rId10"/>
    <p:sldId id="264" r:id="rId11"/>
    <p:sldId id="271" r:id="rId12"/>
    <p:sldId id="281" r:id="rId13"/>
    <p:sldId id="285" r:id="rId14"/>
    <p:sldId id="268" r:id="rId15"/>
    <p:sldId id="267" r:id="rId16"/>
    <p:sldId id="520" r:id="rId17"/>
    <p:sldId id="515" r:id="rId18"/>
    <p:sldId id="269" r:id="rId19"/>
    <p:sldId id="272" r:id="rId20"/>
    <p:sldId id="516" r:id="rId21"/>
    <p:sldId id="517" r:id="rId22"/>
    <p:sldId id="518" r:id="rId23"/>
    <p:sldId id="306" r:id="rId24"/>
    <p:sldId id="519" r:id="rId25"/>
    <p:sldId id="282" r:id="rId26"/>
    <p:sldId id="304" r:id="rId27"/>
    <p:sldId id="307" r:id="rId28"/>
    <p:sldId id="521" r:id="rId29"/>
    <p:sldId id="522" r:id="rId30"/>
    <p:sldId id="523" r:id="rId31"/>
    <p:sldId id="525" r:id="rId32"/>
    <p:sldId id="524" r:id="rId33"/>
    <p:sldId id="274" r:id="rId34"/>
    <p:sldId id="273" r:id="rId35"/>
    <p:sldId id="287" r:id="rId36"/>
    <p:sldId id="288" r:id="rId37"/>
    <p:sldId id="293" r:id="rId38"/>
    <p:sldId id="291" r:id="rId39"/>
    <p:sldId id="299" r:id="rId40"/>
    <p:sldId id="512" r:id="rId4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79494"/>
  </p:normalViewPr>
  <p:slideViewPr>
    <p:cSldViewPr snapToGrid="0">
      <p:cViewPr varScale="1">
        <p:scale>
          <a:sx n="103" d="100"/>
          <a:sy n="103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3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iaBelkin/BelkinCoding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29999" y="2873829"/>
            <a:ext cx="4813073" cy="1451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cs typeface="Calibri"/>
              </a:rPr>
              <a:t>Basic C/C++ Embedded programming terms</a:t>
            </a:r>
          </a:p>
          <a:p>
            <a:pPr algn="ctr"/>
            <a:endParaRPr lang="en-US" sz="32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Variable</a:t>
            </a:r>
            <a:r>
              <a:rPr lang="en-US" sz="2000" dirty="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Loop</a:t>
            </a:r>
            <a:r>
              <a:rPr lang="en-US" sz="2000" dirty="0">
                <a:cs typeface="Calibri"/>
              </a:rPr>
              <a:t>: Loops are repeating sections of code, that may stop if certain criteria are met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VCC/+, GND/-</a:t>
            </a:r>
            <a:r>
              <a:rPr lang="en-US" sz="2000" dirty="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Input / Output</a:t>
            </a:r>
            <a:r>
              <a:rPr lang="en-US" sz="2000" dirty="0">
                <a:cs typeface="Calibri"/>
              </a:rPr>
              <a:t>: The way that a computer receives or sends bits of information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GPIO/IO pins</a:t>
            </a:r>
            <a:r>
              <a:rPr lang="en-US" sz="2000" dirty="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Function</a:t>
            </a:r>
            <a:r>
              <a:rPr lang="en-US" sz="2000" dirty="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 dirty="0"/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Library</a:t>
            </a:r>
            <a:r>
              <a:rPr lang="en-US" sz="2000" dirty="0">
                <a:cs typeface="Calibri"/>
              </a:rPr>
              <a:t>: A collection of functions typically designed to specialize at some specific task</a:t>
            </a:r>
            <a:endParaRPr lang="en-US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1F311-2E54-044D-9F7A-EB4AFB93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4" y="471170"/>
            <a:ext cx="7670800" cy="463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4FE50-292A-6046-8B2D-4615780852F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337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F7B8C-4B47-9544-AEFD-6538F7CD7CD4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 dirty="0">
                <a:solidFill>
                  <a:srgbClr val="FFFFFF"/>
                </a:solidFill>
              </a:rPr>
            </a:br>
            <a:r>
              <a:rPr lang="en-US" sz="15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 dirty="0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63748-1EBA-A542-8A3D-D67CE1E8A6E0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014AC-DAD2-A94C-95ED-40B307B494ED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9E392-59AE-8548-83DA-52C1AEC8A0AE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F86E-77FA-484E-BB46-1F35C882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" y="1305249"/>
            <a:ext cx="6526205" cy="38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B3708-D1BA-7D48-82BB-FAFE828BCFFD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81C7-8A57-9048-8F81-2A7DCE2FBCB8}"/>
              </a:ext>
            </a:extLst>
          </p:cNvPr>
          <p:cNvSpPr txBox="1"/>
          <p:nvPr/>
        </p:nvSpPr>
        <p:spPr>
          <a:xfrm>
            <a:off x="171448" y="600326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BE457-DBA4-F14D-801D-27C399861730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92716" y="102818"/>
            <a:ext cx="11185565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3600" dirty="0">
                <a:latin typeface="+mj-lt"/>
              </a:rPr>
              <a:t>#5 Prototyping IoT with ESP8266 and IFTTT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616903" y="1812641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dirty="0"/>
              <a:t>Step 1 Setup the circuit 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2 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3 Create an IFTTT Webhook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4 Add </a:t>
            </a:r>
            <a:r>
              <a:rPr lang="en-US" b="1" dirty="0" err="1"/>
              <a:t>IFTTTWebhook</a:t>
            </a:r>
            <a:r>
              <a:rPr lang="en-US" b="1" dirty="0"/>
              <a:t> to </a:t>
            </a:r>
            <a:r>
              <a:rPr lang="en-US" dirty="0"/>
              <a:t>your Arduino libraries</a:t>
            </a:r>
          </a:p>
          <a:p>
            <a:endParaRPr lang="en-US" dirty="0"/>
          </a:p>
          <a:p>
            <a:r>
              <a:rPr lang="en-US" dirty="0"/>
              <a:t>Step 5 Connect to Wi-Fi</a:t>
            </a:r>
          </a:p>
          <a:p>
            <a:endParaRPr lang="en-US" dirty="0"/>
          </a:p>
          <a:p>
            <a:r>
              <a:rPr lang="en-US" dirty="0"/>
              <a:t>Step 6 Set up IFTTT integration</a:t>
            </a:r>
          </a:p>
          <a:p>
            <a:endParaRPr lang="en-US" dirty="0"/>
          </a:p>
          <a:p>
            <a:r>
              <a:rPr lang="en-US" dirty="0"/>
              <a:t>Step 7 Add IFTTT Credentials to the Code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/blob/master/examples/ESP8266WithIFTTT/ESP8266WithIFTTT.ino</a:t>
            </a:r>
          </a:p>
        </p:txBody>
      </p:sp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774B55-DEEF-410A-9F9B-E3F6C9F7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E5160B17-185B-4241-ADC2-1A13B3CF4A65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1 Setup the circuit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F56D6-512F-9D4B-80BB-6243AA01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5" r="-1" b="557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6F63E5-80CB-48C0-8847-43E22C537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18D88-D9BB-4846-BF7B-49CBE4094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8E6CEE-A5A7-4FF2-A9BA-8E59C72B3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6484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B1170-6505-854A-90AA-283D67DAC358}"/>
              </a:ext>
            </a:extLst>
          </p:cNvPr>
          <p:cNvSpPr txBox="1"/>
          <p:nvPr/>
        </p:nvSpPr>
        <p:spPr>
          <a:xfrm>
            <a:off x="457199" y="383061"/>
            <a:ext cx="68768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alibri"/>
              </a:rPr>
              <a:t>Step 2 Create an account on </a:t>
            </a:r>
            <a:r>
              <a:rPr lang="en-US" sz="2800" dirty="0">
                <a:hlinkClick r:id="rId2"/>
              </a:rPr>
              <a:t>https://ifttt.com/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Step 3 Create an IFTTT Webhook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BFE20-F3B7-8D49-8532-2CC8FE82B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8" y="1614167"/>
            <a:ext cx="6845300" cy="278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FA1E6-7E36-C04D-9839-2245D40B4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37" y="604883"/>
            <a:ext cx="33782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5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E34760-3F84-4343-AC61-C8110BEA5EE3}"/>
              </a:ext>
            </a:extLst>
          </p:cNvPr>
          <p:cNvSpPr/>
          <p:nvPr/>
        </p:nvSpPr>
        <p:spPr>
          <a:xfrm>
            <a:off x="479310" y="476421"/>
            <a:ext cx="7724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cs typeface="Calibri"/>
              </a:rPr>
              <a:t>Step 4 Add </a:t>
            </a:r>
            <a:r>
              <a:rPr lang="en-US" sz="2800" b="1" dirty="0" err="1"/>
              <a:t>IFTTTWebhook</a:t>
            </a:r>
            <a:r>
              <a:rPr lang="en-US" sz="2800" b="1" dirty="0"/>
              <a:t> to </a:t>
            </a:r>
            <a:r>
              <a:rPr lang="en-US" sz="2800" dirty="0"/>
              <a:t>your Arduino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C5006-2C81-6449-B43F-6DD92EBEE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" y="1183277"/>
            <a:ext cx="7475970" cy="412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85570-9A4C-304A-9878-5114F3462F38}"/>
              </a:ext>
            </a:extLst>
          </p:cNvPr>
          <p:cNvSpPr txBox="1"/>
          <p:nvPr/>
        </p:nvSpPr>
        <p:spPr>
          <a:xfrm>
            <a:off x="479310" y="5630092"/>
            <a:ext cx="542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to </a:t>
            </a:r>
            <a:r>
              <a:rPr lang="en-US" b="1" dirty="0"/>
              <a:t>Sketch &gt; Include Library &gt; Manage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7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5213-5555-CB45-84D0-161318FCEE9D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5 Connect to Wi-Fi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6159-C3C6-074F-A120-18D1FF55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0" y="248194"/>
            <a:ext cx="6868676" cy="58555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110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AEA40-7121-784F-9FA3-89ABD2E937BC}"/>
              </a:ext>
            </a:extLst>
          </p:cNvPr>
          <p:cNvSpPr/>
          <p:nvPr/>
        </p:nvSpPr>
        <p:spPr>
          <a:xfrm>
            <a:off x="466954" y="464064"/>
            <a:ext cx="4649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Step 6 Set up IFTTT integration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9DD4E-92A6-5E43-A245-38278A1376AD}"/>
              </a:ext>
            </a:extLst>
          </p:cNvPr>
          <p:cNvSpPr/>
          <p:nvPr/>
        </p:nvSpPr>
        <p:spPr>
          <a:xfrm>
            <a:off x="466954" y="1007211"/>
            <a:ext cx="6142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Step 7 Add IFTTT Credentials to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FE56A-1C09-2649-B9C6-6F6E87AC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1885406"/>
            <a:ext cx="6595428" cy="38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7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https://github.com/SophiaBelkin/BelkinCodingBootcamp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6">
            <a:extLst>
              <a:ext uri="{FF2B5EF4-FFF2-40B4-BE49-F238E27FC236}">
                <a16:creationId xmlns:a16="http://schemas.microsoft.com/office/drawing/2014/main" id="{8AD94658-4765-F24F-9B05-DDCB69D5507B}"/>
              </a:ext>
            </a:extLst>
          </p:cNvPr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Projects Overview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0A8292DF-5C06-1148-A842-DBDC7D31121F}"/>
              </a:ext>
            </a:extLst>
          </p:cNvPr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TextShape 6">
            <a:extLst>
              <a:ext uri="{FF2B5EF4-FFF2-40B4-BE49-F238E27FC236}">
                <a16:creationId xmlns:a16="http://schemas.microsoft.com/office/drawing/2014/main" id="{584BE10A-6B8A-A74B-A183-FB5CF4E23A62}"/>
              </a:ext>
            </a:extLst>
          </p:cNvPr>
          <p:cNvSpPr txBox="1"/>
          <p:nvPr/>
        </p:nvSpPr>
        <p:spPr>
          <a:xfrm>
            <a:off x="1016988" y="1458097"/>
            <a:ext cx="9194896" cy="3929448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28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#1. Blink LED</a:t>
            </a:r>
          </a:p>
          <a:p>
            <a:pPr>
              <a:lnSpc>
                <a:spcPct val="85000"/>
              </a:lnSpc>
            </a:pPr>
            <a:endParaRPr lang="en-US" sz="2800" spc="-49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>
              <a:lnSpc>
                <a:spcPct val="85000"/>
              </a:lnSpc>
            </a:pPr>
            <a:r>
              <a:rPr lang="en-US" sz="28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#2. </a:t>
            </a:r>
            <a:r>
              <a:rPr lang="en-US" sz="2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Communication</a:t>
            </a:r>
          </a:p>
          <a:p>
            <a:pPr>
              <a:lnSpc>
                <a:spcPct val="85000"/>
              </a:lnSpc>
            </a:pPr>
            <a:endParaRPr lang="en-US" sz="2800" spc="-49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>
              <a:lnSpc>
                <a:spcPct val="85000"/>
              </a:lnSpc>
            </a:pPr>
            <a:r>
              <a:rPr lang="en-US" sz="2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#3. Setting a simple HTTP web server</a:t>
            </a:r>
          </a:p>
          <a:p>
            <a:pPr>
              <a:lnSpc>
                <a:spcPct val="85000"/>
              </a:lnSpc>
            </a:pPr>
            <a:endParaRPr lang="en-US" sz="2800" spc="-49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>
              <a:lnSpc>
                <a:spcPct val="85000"/>
              </a:lnSpc>
            </a:pPr>
            <a:r>
              <a:rPr lang="en-US" sz="2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#4. Creating a </a:t>
            </a:r>
            <a:r>
              <a:rPr lang="en-US" sz="2800" spc="-49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WiFi</a:t>
            </a:r>
            <a:r>
              <a:rPr lang="en-US" sz="2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 / Web Controlled LED</a:t>
            </a:r>
          </a:p>
          <a:p>
            <a:pPr>
              <a:lnSpc>
                <a:spcPct val="85000"/>
              </a:lnSpc>
            </a:pPr>
            <a:endParaRPr lang="en-US" sz="2800" spc="-49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>
              <a:lnSpc>
                <a:spcPct val="85000"/>
              </a:lnSpc>
            </a:pPr>
            <a:r>
              <a:rPr lang="en-US" sz="2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#5. Prototyping IoT with ESP8266 and IFTTT</a:t>
            </a:r>
            <a:endParaRPr lang="en-US" sz="2800" spc="-49" dirty="0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>
              <a:lnSpc>
                <a:spcPct val="85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9768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12847</TotalTime>
  <Words>1098</Words>
  <Application>Microsoft Macintosh PowerPoint</Application>
  <PresentationFormat>Widescreen</PresentationFormat>
  <Paragraphs>209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46</cp:revision>
  <dcterms:modified xsi:type="dcterms:W3CDTF">2019-04-11T16:43:41Z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